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CCF0-7F32-4679-921E-055CBBA78DA5}" type="datetimeFigureOut">
              <a:rPr lang="en-GB" smtClean="0"/>
              <a:t>29/08/2013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1A69-8A85-4D5D-A8A9-889A39C5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33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1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762" y="0"/>
            <a:ext cx="719238" cy="862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7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9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3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6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0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5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29/08/2013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Get the slides from http://www.twicecircled.com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010E-4017-4162-909D-EF4BF1B5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7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" b="72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315172"/>
            <a:ext cx="7668344" cy="182579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72480" y="3861048"/>
            <a:ext cx="7515944" cy="1627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dirty="0">
                <a:solidFill>
                  <a:schemeClr val="bg1"/>
                </a:solidFill>
              </a:rPr>
              <a:t>Tim </a:t>
            </a:r>
            <a:r>
              <a:rPr lang="en-GB" sz="4000" dirty="0" err="1">
                <a:solidFill>
                  <a:schemeClr val="bg1"/>
                </a:solidFill>
              </a:rPr>
              <a:t>Wicksteed</a:t>
            </a:r>
            <a:endParaRPr lang="en-GB" sz="4000" dirty="0">
              <a:solidFill>
                <a:schemeClr val="bg1"/>
              </a:solidFill>
            </a:endParaRPr>
          </a:p>
          <a:p>
            <a:pPr algn="l"/>
            <a:r>
              <a:rPr lang="en-GB" sz="4000" dirty="0">
                <a:solidFill>
                  <a:schemeClr val="bg1"/>
                </a:solidFill>
              </a:rPr>
              <a:t>@</a:t>
            </a:r>
            <a:r>
              <a:rPr lang="en-GB" sz="4000" dirty="0" err="1" smtClean="0">
                <a:solidFill>
                  <a:schemeClr val="bg1"/>
                </a:solidFill>
              </a:rPr>
              <a:t>twicecircled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52" y="5349947"/>
            <a:ext cx="4532160" cy="1547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480" y="5831512"/>
            <a:ext cx="225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29/08/13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80" y="404664"/>
            <a:ext cx="3095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Making…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9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Art of Game Design by Jesse Schell</a:t>
            </a:r>
          </a:p>
          <a:p>
            <a:r>
              <a:rPr lang="en-GB" smtClean="0"/>
              <a:t>Getting Real by 37 Signals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need to think about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Platform/Tools/Market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Testing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Monetisation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Launch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Mechanics</a:t>
            </a:r>
          </a:p>
          <a:p>
            <a:r>
              <a:rPr lang="en-GB" sz="4000" dirty="0" smtClean="0"/>
              <a:t>Story</a:t>
            </a:r>
          </a:p>
          <a:p>
            <a:r>
              <a:rPr lang="en-GB" sz="4000" dirty="0" smtClean="0"/>
              <a:t>Aesthetics</a:t>
            </a:r>
          </a:p>
          <a:p>
            <a:r>
              <a:rPr lang="en-GB" sz="4000" dirty="0" smtClean="0"/>
              <a:t>Technology</a:t>
            </a:r>
          </a:p>
          <a:p>
            <a:endParaRPr lang="en-GB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90581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“… Be a pretentious creative not a corporate handle turner.”</a:t>
            </a:r>
          </a:p>
          <a:p>
            <a:pPr marL="342900" indent="-342900" algn="r">
              <a:buFontTx/>
              <a:buChar char="-"/>
            </a:pPr>
            <a:r>
              <a:rPr lang="en-GB" sz="2400" dirty="0" smtClean="0"/>
              <a:t>Tim </a:t>
            </a:r>
            <a:r>
              <a:rPr lang="en-GB" sz="2400" dirty="0" err="1" smtClean="0"/>
              <a:t>Wicksteed</a:t>
            </a:r>
            <a:r>
              <a:rPr lang="en-GB" sz="2400" dirty="0" smtClean="0"/>
              <a:t> 2013</a:t>
            </a:r>
          </a:p>
          <a:p>
            <a:pPr algn="r"/>
            <a:r>
              <a:rPr lang="en-GB" sz="2400" dirty="0" smtClean="0"/>
              <a:t>#</a:t>
            </a:r>
            <a:r>
              <a:rPr lang="en-GB" sz="2400" dirty="0" err="1" smtClean="0"/>
              <a:t>bapcnacht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76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Platform/Tools/Market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 smtClean="0"/>
              <a:t>Match to your game idea… I didn’t</a:t>
            </a:r>
            <a:endParaRPr lang="en-GB" sz="3600" dirty="0" smtClean="0"/>
          </a:p>
          <a:p>
            <a:r>
              <a:rPr lang="en-GB" sz="3600" dirty="0" smtClean="0"/>
              <a:t>Java/Android</a:t>
            </a:r>
            <a:endParaRPr lang="en-GB" sz="3600" dirty="0" smtClean="0"/>
          </a:p>
          <a:p>
            <a:pPr lvl="1"/>
            <a:r>
              <a:rPr lang="en-GB" sz="3200" dirty="0"/>
              <a:t>Large and </a:t>
            </a:r>
            <a:r>
              <a:rPr lang="en-GB" sz="3200" dirty="0" smtClean="0"/>
              <a:t>growing</a:t>
            </a:r>
            <a:endParaRPr lang="en-GB" sz="3200" dirty="0"/>
          </a:p>
          <a:p>
            <a:pPr lvl="1"/>
            <a:r>
              <a:rPr lang="en-GB" sz="3200" dirty="0" smtClean="0"/>
              <a:t>Development was easy</a:t>
            </a:r>
          </a:p>
          <a:p>
            <a:pPr lvl="1"/>
            <a:r>
              <a:rPr lang="en-GB" sz="3200" dirty="0" smtClean="0"/>
              <a:t>Not cross platform</a:t>
            </a:r>
          </a:p>
          <a:p>
            <a:pPr lvl="1"/>
            <a:r>
              <a:rPr lang="en-GB" sz="3200" dirty="0" smtClean="0"/>
              <a:t>Difficult to port</a:t>
            </a:r>
          </a:p>
          <a:p>
            <a:pPr lvl="1"/>
            <a:r>
              <a:rPr lang="en-GB" sz="3200" dirty="0" smtClean="0"/>
              <a:t>Difficult </a:t>
            </a:r>
            <a:r>
              <a:rPr lang="en-GB" sz="3200" dirty="0"/>
              <a:t>user </a:t>
            </a:r>
            <a:r>
              <a:rPr lang="en-GB" sz="3200" dirty="0" smtClean="0"/>
              <a:t>base</a:t>
            </a:r>
          </a:p>
          <a:p>
            <a:r>
              <a:rPr lang="en-GB" sz="3600" dirty="0" smtClean="0"/>
              <a:t>Build own engine/use someone else’s?</a:t>
            </a:r>
          </a:p>
          <a:p>
            <a:r>
              <a:rPr lang="en-GB" sz="3600" dirty="0" smtClean="0"/>
              <a:t>Next game? Unity/PC probably…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5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Fixed deadlines – flexible scope</a:t>
            </a:r>
          </a:p>
          <a:p>
            <a:r>
              <a:rPr lang="en-GB" sz="4000" dirty="0" smtClean="0"/>
              <a:t>Endless or level based</a:t>
            </a:r>
          </a:p>
          <a:p>
            <a:r>
              <a:rPr lang="en-GB" sz="4000" dirty="0" smtClean="0"/>
              <a:t>Multi-player considerations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8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Minimum viable product</a:t>
            </a:r>
          </a:p>
          <a:p>
            <a:r>
              <a:rPr lang="en-GB" sz="4000" dirty="0" smtClean="0"/>
              <a:t>Welcome critical feedback</a:t>
            </a:r>
          </a:p>
          <a:p>
            <a:r>
              <a:rPr lang="en-GB" sz="4000" dirty="0" smtClean="0"/>
              <a:t>…but the user’s not always right</a:t>
            </a:r>
          </a:p>
          <a:p>
            <a:r>
              <a:rPr lang="en-GB" sz="4000" dirty="0" smtClean="0"/>
              <a:t>Use to build </a:t>
            </a:r>
            <a:r>
              <a:rPr lang="en-GB" sz="4000" dirty="0" err="1" smtClean="0"/>
              <a:t>fanbase</a:t>
            </a:r>
            <a:r>
              <a:rPr lang="en-GB" sz="4000" dirty="0" smtClean="0"/>
              <a:t>/promote early</a:t>
            </a:r>
          </a:p>
          <a:p>
            <a:r>
              <a:rPr lang="en-GB" sz="4000" dirty="0" err="1" smtClean="0"/>
              <a:t>Dev</a:t>
            </a:r>
            <a:r>
              <a:rPr lang="en-GB" sz="4000" dirty="0" smtClean="0"/>
              <a:t> diaries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4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Monetisation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err="1" smtClean="0"/>
              <a:t>Ionage</a:t>
            </a:r>
            <a:r>
              <a:rPr lang="en-GB" sz="4000" dirty="0" smtClean="0"/>
              <a:t> is F2P:</a:t>
            </a:r>
          </a:p>
          <a:p>
            <a:pPr lvl="1"/>
            <a:r>
              <a:rPr lang="en-GB" sz="3600" dirty="0" smtClean="0"/>
              <a:t>Seems right for Android</a:t>
            </a:r>
          </a:p>
          <a:p>
            <a:pPr lvl="1"/>
            <a:r>
              <a:rPr lang="en-GB" sz="3600" dirty="0"/>
              <a:t>It’s about your user, not </a:t>
            </a:r>
            <a:r>
              <a:rPr lang="en-GB" sz="3600" dirty="0" smtClean="0"/>
              <a:t>you</a:t>
            </a:r>
          </a:p>
          <a:p>
            <a:pPr lvl="1"/>
            <a:r>
              <a:rPr lang="en-GB" sz="3600" dirty="0"/>
              <a:t>Maximum </a:t>
            </a:r>
            <a:r>
              <a:rPr lang="en-GB" sz="3600" dirty="0" smtClean="0"/>
              <a:t>exposure</a:t>
            </a:r>
          </a:p>
          <a:p>
            <a:pPr lvl="1"/>
            <a:r>
              <a:rPr lang="en-GB" sz="3600" dirty="0"/>
              <a:t>Doesn’t have </a:t>
            </a:r>
            <a:r>
              <a:rPr lang="en-GB" sz="3600" dirty="0" smtClean="0"/>
              <a:t>to be ‘evil’</a:t>
            </a:r>
          </a:p>
          <a:p>
            <a:pPr lvl="1"/>
            <a:r>
              <a:rPr lang="en-GB" sz="3600" dirty="0" smtClean="0"/>
              <a:t>Probably needs social mechanics</a:t>
            </a:r>
          </a:p>
          <a:p>
            <a:pPr lvl="1"/>
            <a:r>
              <a:rPr lang="en-GB" sz="3600" dirty="0" smtClean="0"/>
              <a:t>Waste time on free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5224"/>
            <a:ext cx="3330918" cy="11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Launch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Big gaming news sites</a:t>
            </a:r>
          </a:p>
          <a:p>
            <a:r>
              <a:rPr lang="en-GB" sz="4000" dirty="0" smtClean="0"/>
              <a:t>Smaller review sites</a:t>
            </a:r>
          </a:p>
          <a:p>
            <a:r>
              <a:rPr lang="en-GB" sz="4000" dirty="0" smtClean="0"/>
              <a:t>Gaming podcasts</a:t>
            </a:r>
          </a:p>
          <a:p>
            <a:r>
              <a:rPr lang="en-GB" sz="4000" dirty="0" smtClean="0"/>
              <a:t>Write articles</a:t>
            </a:r>
          </a:p>
          <a:p>
            <a:r>
              <a:rPr lang="en-GB" sz="4000" dirty="0" smtClean="0"/>
              <a:t>Get others to write articles</a:t>
            </a:r>
          </a:p>
          <a:p>
            <a:r>
              <a:rPr lang="en-GB" sz="4000" dirty="0" err="1" smtClean="0"/>
              <a:t>Reddit</a:t>
            </a:r>
            <a:endParaRPr lang="en-GB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  <p:sp>
        <p:nvSpPr>
          <p:cNvPr id="7" name="Curved Left Arrow 6"/>
          <p:cNvSpPr/>
          <p:nvPr/>
        </p:nvSpPr>
        <p:spPr>
          <a:xfrm rot="18590344">
            <a:off x="6972891" y="4589211"/>
            <a:ext cx="310018" cy="898422"/>
          </a:xfrm>
          <a:prstGeom prst="curvedLeftArrow">
            <a:avLst>
              <a:gd name="adj1" fmla="val 50000"/>
              <a:gd name="adj2" fmla="val 53434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8100392" y="1827490"/>
            <a:ext cx="432048" cy="43204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/>
          <p:cNvSpPr/>
          <p:nvPr/>
        </p:nvSpPr>
        <p:spPr>
          <a:xfrm>
            <a:off x="8100392" y="2492896"/>
            <a:ext cx="432048" cy="432048"/>
          </a:xfrm>
          <a:prstGeom prst="smileyFace">
            <a:avLst>
              <a:gd name="adj" fmla="val -14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8100392" y="3284984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8100392" y="4005064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/>
          <p:cNvSpPr/>
          <p:nvPr/>
        </p:nvSpPr>
        <p:spPr>
          <a:xfrm>
            <a:off x="8100392" y="4725144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miley Face 14"/>
          <p:cNvSpPr/>
          <p:nvPr/>
        </p:nvSpPr>
        <p:spPr>
          <a:xfrm>
            <a:off x="3347864" y="5373216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Numbers 26/08/13 (1 month after launch):</a:t>
            </a:r>
          </a:p>
          <a:p>
            <a:r>
              <a:rPr lang="en-GB" sz="2800" dirty="0" smtClean="0"/>
              <a:t>Downloads – 8500</a:t>
            </a:r>
          </a:p>
          <a:p>
            <a:r>
              <a:rPr lang="en-GB" sz="2800" dirty="0" smtClean="0"/>
              <a:t>Total revenue</a:t>
            </a:r>
            <a:r>
              <a:rPr lang="en-GB" sz="2800" dirty="0"/>
              <a:t> – </a:t>
            </a:r>
            <a:r>
              <a:rPr lang="en-GB" sz="2800" dirty="0" smtClean="0"/>
              <a:t>£458</a:t>
            </a:r>
          </a:p>
          <a:p>
            <a:r>
              <a:rPr lang="en-GB" sz="2800" dirty="0" smtClean="0"/>
              <a:t>Per day</a:t>
            </a:r>
            <a:r>
              <a:rPr lang="en-GB" sz="2800" dirty="0"/>
              <a:t> – </a:t>
            </a:r>
            <a:r>
              <a:rPr lang="en-GB" sz="2800" dirty="0" smtClean="0"/>
              <a:t>~£15</a:t>
            </a:r>
          </a:p>
          <a:p>
            <a:r>
              <a:rPr lang="en-GB" sz="2800" dirty="0" smtClean="0"/>
              <a:t>Conversion rate – 2.3% (3.7% in UK*)</a:t>
            </a:r>
          </a:p>
          <a:p>
            <a:r>
              <a:rPr lang="en-GB" sz="2800" dirty="0" smtClean="0"/>
              <a:t>ARPU</a:t>
            </a:r>
            <a:r>
              <a:rPr lang="en-GB" sz="2800" dirty="0"/>
              <a:t> – </a:t>
            </a:r>
            <a:r>
              <a:rPr lang="en-GB" sz="2800" dirty="0" smtClean="0"/>
              <a:t>5p</a:t>
            </a:r>
          </a:p>
          <a:p>
            <a:r>
              <a:rPr lang="en-GB" sz="2800" dirty="0" smtClean="0"/>
              <a:t>Engagement</a:t>
            </a:r>
            <a:r>
              <a:rPr lang="en-GB" sz="2800" dirty="0"/>
              <a:t> – </a:t>
            </a:r>
            <a:r>
              <a:rPr lang="en-GB" sz="2800" dirty="0" smtClean="0"/>
              <a:t>~10% current users play each day</a:t>
            </a:r>
          </a:p>
          <a:p>
            <a:r>
              <a:rPr lang="en-GB" sz="2800" dirty="0" smtClean="0"/>
              <a:t>User reviews – 87</a:t>
            </a:r>
            <a:r>
              <a:rPr lang="en-GB" sz="2800" dirty="0"/>
              <a:t>% </a:t>
            </a:r>
            <a:r>
              <a:rPr lang="en-GB" sz="2800" dirty="0" smtClean="0"/>
              <a:t>gave 5*</a:t>
            </a:r>
          </a:p>
          <a:p>
            <a:r>
              <a:rPr lang="en-GB" sz="2800" dirty="0" smtClean="0"/>
              <a:t>Critical reviews – generally positive, 4*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Conclusion/Numbers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29/08/2013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Get the slides from http://www.twicecircled.com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326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Checklist</vt:lpstr>
      <vt:lpstr>1. Idea</vt:lpstr>
      <vt:lpstr>2. Platform/Tools/Market</vt:lpstr>
      <vt:lpstr>3. Development</vt:lpstr>
      <vt:lpstr>4. Testing</vt:lpstr>
      <vt:lpstr>5. Monetisation</vt:lpstr>
      <vt:lpstr>6. Launch</vt:lpstr>
      <vt:lpstr>Conclusion/Numbers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Tim</cp:lastModifiedBy>
  <cp:revision>19</cp:revision>
  <dcterms:created xsi:type="dcterms:W3CDTF">2013-08-29T09:51:07Z</dcterms:created>
  <dcterms:modified xsi:type="dcterms:W3CDTF">2013-08-29T17:17:52Z</dcterms:modified>
</cp:coreProperties>
</file>