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-2380" y="4653136"/>
            <a:ext cx="9146380" cy="22048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5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2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8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3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0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1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3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7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3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9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CF0F-A2B5-4F06-9979-87B2CD8C54D4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6237312"/>
            <a:ext cx="3571875" cy="62068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 userDrawn="1"/>
        </p:nvSpPr>
        <p:spPr>
          <a:xfrm>
            <a:off x="-2380" y="6453336"/>
            <a:ext cx="9146380" cy="4046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ndstonecommunications.wordpress.com/2010/02/23/how-to-block-farmville-from-facebook-once-and-for-all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twicecircled" TargetMode="External"/><Relationship Id="rId2" Type="http://schemas.openxmlformats.org/officeDocument/2006/relationships/hyperlink" Target="mailto:tim@twicecircled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en-GB" dirty="0" err="1"/>
              <a:t>Ionage</a:t>
            </a:r>
            <a:r>
              <a:rPr lang="en-GB" dirty="0"/>
              <a:t> - F2P Mistakes and Lessons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3439"/>
            <a:ext cx="6400800" cy="1752600"/>
          </a:xfrm>
        </p:spPr>
        <p:txBody>
          <a:bodyPr/>
          <a:lstStyle/>
          <a:p>
            <a:r>
              <a:rPr lang="en-GB" dirty="0" smtClean="0"/>
              <a:t>Full Indie UK - Birmingham</a:t>
            </a:r>
          </a:p>
          <a:p>
            <a:r>
              <a:rPr lang="en-GB" dirty="0" smtClean="0"/>
              <a:t>Tim </a:t>
            </a:r>
            <a:r>
              <a:rPr lang="en-GB" dirty="0" err="1" smtClean="0"/>
              <a:t>Wicksteed</a:t>
            </a:r>
            <a:r>
              <a:rPr lang="en-GB" dirty="0" smtClean="0"/>
              <a:t> 8</a:t>
            </a:r>
            <a:r>
              <a:rPr lang="en-GB" baseline="30000" dirty="0" smtClean="0"/>
              <a:t>th</a:t>
            </a:r>
            <a:r>
              <a:rPr lang="en-GB" dirty="0" smtClean="0"/>
              <a:t> October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3937949" cy="134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6943"/>
            <a:ext cx="4078510" cy="9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Worried about the wrong audience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en-GB" sz="2000" dirty="0"/>
              <a:t>Great game! This is one of those </a:t>
            </a:r>
            <a:r>
              <a:rPr lang="en-GB" sz="2000" dirty="0" smtClean="0"/>
              <a:t>‘just </a:t>
            </a:r>
            <a:r>
              <a:rPr lang="en-GB" sz="2000" dirty="0"/>
              <a:t>one more </a:t>
            </a:r>
            <a:r>
              <a:rPr lang="en-GB" sz="2000" dirty="0" smtClean="0"/>
              <a:t>try’ </a:t>
            </a:r>
            <a:r>
              <a:rPr lang="en-GB" sz="2000" dirty="0"/>
              <a:t>games - very </a:t>
            </a:r>
            <a:r>
              <a:rPr lang="en-GB" sz="2000" dirty="0" smtClean="0"/>
              <a:t>addictive… My </a:t>
            </a:r>
            <a:r>
              <a:rPr lang="en-GB" sz="2000" dirty="0"/>
              <a:t>only criticism is having to buy upgrades (which I have) to get better weapons, etc... I'd far sooner pay outright for a game</a:t>
            </a:r>
            <a:r>
              <a:rPr lang="en-GB" sz="2000" dirty="0" smtClean="0"/>
              <a:t>.”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“I </a:t>
            </a:r>
            <a:r>
              <a:rPr lang="en-GB" sz="2000" dirty="0"/>
              <a:t>would most definitely recommend. The only negative is </a:t>
            </a:r>
            <a:r>
              <a:rPr lang="en-GB" sz="2000" dirty="0" smtClean="0"/>
              <a:t>IAP… While </a:t>
            </a:r>
            <a:r>
              <a:rPr lang="en-GB" sz="2000" dirty="0"/>
              <a:t>this is the best form of IAP I have seen, it would have been far better to just pay for the </a:t>
            </a:r>
            <a:r>
              <a:rPr lang="en-GB" sz="2000" dirty="0" smtClean="0"/>
              <a:t>game… Still </a:t>
            </a:r>
            <a:r>
              <a:rPr lang="en-GB" sz="2000" dirty="0"/>
              <a:t>without a doubt a five star game</a:t>
            </a:r>
            <a:r>
              <a:rPr lang="en-GB" sz="2000" dirty="0" smtClean="0"/>
              <a:t>.”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“Meh </a:t>
            </a:r>
            <a:r>
              <a:rPr lang="en-GB" sz="2000" dirty="0"/>
              <a:t>All the upgrades I have available to get require I spend money</a:t>
            </a:r>
            <a:r>
              <a:rPr lang="en-GB" sz="2000" dirty="0" smtClean="0"/>
              <a:t>.”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“pay to win otherwise imbalanced after a few levels and not fun anymore”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48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27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53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53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04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48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54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80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0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31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58" y="484844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66" y="484844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8689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36" y="568689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2. Saw social integration as a liability instead of an opportunity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en-GB" sz="2000" dirty="0"/>
              <a:t>Now that </a:t>
            </a:r>
            <a:r>
              <a:rPr lang="en-GB" sz="2000" dirty="0" err="1"/>
              <a:t>i</a:t>
            </a:r>
            <a:r>
              <a:rPr lang="en-GB" sz="2000" dirty="0"/>
              <a:t> got you, have you thought about adding Play Games achievements to the game</a:t>
            </a:r>
            <a:r>
              <a:rPr lang="en-GB" sz="2000" dirty="0" smtClean="0"/>
              <a:t>?”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dirty="0" smtClean="0"/>
              <a:t>“The </a:t>
            </a:r>
            <a:r>
              <a:rPr lang="en-GB" sz="2000" dirty="0"/>
              <a:t>only thing I think this game needs are Google achievements and multi-player/online mode/infinite </a:t>
            </a:r>
            <a:r>
              <a:rPr lang="en-GB" sz="2000" dirty="0" smtClean="0"/>
              <a:t>mode”</a:t>
            </a:r>
            <a:endParaRPr lang="en-GB" sz="2400" dirty="0"/>
          </a:p>
        </p:txBody>
      </p:sp>
      <p:pic>
        <p:nvPicPr>
          <p:cNvPr id="2050" name="Picture 2" descr="http://pondstonecommunications.files.wordpress.com/2010/02/facebook-farmville-hate-how-to-updates-news-feed-stat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10061" r="10877" b="6922"/>
          <a:stretch/>
        </p:blipFill>
        <p:spPr bwMode="auto">
          <a:xfrm>
            <a:off x="827584" y="1544394"/>
            <a:ext cx="7560840" cy="252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403648" y="62901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*Source </a:t>
            </a:r>
            <a:r>
              <a:rPr lang="en-GB" sz="1400" dirty="0" smtClean="0">
                <a:hlinkClick r:id="rId3"/>
              </a:rPr>
              <a:t>http://pondstonecommunications.wordpress.com/2010/02/23/how-to-block-farmville-from-facebook-once-and-for-all/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15161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1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3. Didn’t value my game highly enough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Paid acquisitions cost &gt; $1 per </a:t>
            </a:r>
            <a:r>
              <a:rPr lang="en-GB" b="1" dirty="0" smtClean="0"/>
              <a:t>free</a:t>
            </a:r>
            <a:r>
              <a:rPr lang="en-GB" dirty="0" smtClean="0"/>
              <a:t> user</a:t>
            </a:r>
          </a:p>
          <a:p>
            <a:r>
              <a:rPr lang="en-GB" dirty="0" smtClean="0"/>
              <a:t>Generated over 12000 </a:t>
            </a:r>
            <a:r>
              <a:rPr lang="en-GB" b="1" dirty="0" smtClean="0"/>
              <a:t>organic </a:t>
            </a:r>
            <a:r>
              <a:rPr lang="en-GB" dirty="0" smtClean="0"/>
              <a:t>users to date</a:t>
            </a:r>
          </a:p>
          <a:p>
            <a:r>
              <a:rPr lang="en-GB" dirty="0" smtClean="0"/>
              <a:t>… £700 from IAPs</a:t>
            </a:r>
          </a:p>
          <a:p>
            <a:r>
              <a:rPr lang="en-GB" dirty="0" smtClean="0"/>
              <a:t>Could have made 17x the amount by sending traffic to ANOTHER GAME</a:t>
            </a:r>
          </a:p>
          <a:p>
            <a:r>
              <a:rPr lang="en-GB" dirty="0" smtClean="0"/>
              <a:t>Are </a:t>
            </a:r>
            <a:r>
              <a:rPr lang="en-GB" dirty="0" smtClean="0"/>
              <a:t>permanent, </a:t>
            </a:r>
            <a:r>
              <a:rPr lang="en-GB" dirty="0" smtClean="0"/>
              <a:t>non-consumable IAPs </a:t>
            </a:r>
            <a:r>
              <a:rPr lang="en-GB" dirty="0" smtClean="0"/>
              <a:t>a valid option?</a:t>
            </a:r>
          </a:p>
          <a:p>
            <a:r>
              <a:rPr lang="en-GB" dirty="0" smtClean="0"/>
              <a:t>Yeah (I think…)</a:t>
            </a:r>
          </a:p>
        </p:txBody>
      </p:sp>
    </p:spTree>
    <p:extLst>
      <p:ext uri="{BB962C8B-B14F-4D97-AF65-F5344CB8AC3E}">
        <p14:creationId xmlns:p14="http://schemas.microsoft.com/office/powerpoint/2010/main" val="19684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 Didn’t allow my free users to contribute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Money rich/time poor</a:t>
            </a:r>
          </a:p>
          <a:p>
            <a:r>
              <a:rPr lang="en-GB" dirty="0" smtClean="0"/>
              <a:t>Time rich/money poor</a:t>
            </a:r>
          </a:p>
          <a:p>
            <a:r>
              <a:rPr lang="en-GB" dirty="0" smtClean="0"/>
              <a:t>Time-based contributions:</a:t>
            </a:r>
          </a:p>
        </p:txBody>
      </p:sp>
      <p:pic>
        <p:nvPicPr>
          <p:cNvPr id="1026" name="Picture 2" descr="http://static.freepik.com/free-photo/tick_17-52612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792088" cy="5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-l4EW9HM4N2Y/UX0u2sdVMzI/AAAAAAAAB1o/hYSah6M50Ow/s0-d/w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93" y="2275612"/>
            <a:ext cx="512297" cy="4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1174"/>
            <a:ext cx="2952328" cy="18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939" y="5714092"/>
            <a:ext cx="182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Advertising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5517232"/>
            <a:ext cx="1959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Share/Invite</a:t>
            </a:r>
          </a:p>
          <a:p>
            <a:pPr algn="ctr"/>
            <a:r>
              <a:rPr lang="en-GB" sz="2800" dirty="0" smtClean="0"/>
              <a:t>Friends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41275" y="5517232"/>
            <a:ext cx="2420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User generated</a:t>
            </a:r>
          </a:p>
          <a:p>
            <a:pPr algn="ctr"/>
            <a:r>
              <a:rPr lang="en-GB" sz="2800" dirty="0" smtClean="0"/>
              <a:t>content</a:t>
            </a:r>
            <a:endParaRPr lang="en-GB" sz="28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2298"/>
            <a:ext cx="3038533" cy="194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90052" y="3717032"/>
            <a:ext cx="2125943" cy="2147403"/>
            <a:chOff x="3065176" y="3573016"/>
            <a:chExt cx="2125943" cy="2147403"/>
          </a:xfrm>
        </p:grpSpPr>
        <p:pic>
          <p:nvPicPr>
            <p:cNvPr id="13" name="Picture 7" descr="https://abs.twimg.com/a/1380095616/images/resources/twitter-bird-light-bg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176" y="4242176"/>
              <a:ext cx="1478243" cy="147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&quot;f&quot;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19" y="4615239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developers.google.com/+/images/branding/sign-in-buttons/Red-signin_Short_base_44d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573016"/>
              <a:ext cx="838496" cy="85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45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Slides available at twicecircled.com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Contact:</a:t>
            </a:r>
          </a:p>
          <a:p>
            <a:pPr marL="0" indent="0">
              <a:buNone/>
            </a:pPr>
            <a:r>
              <a:rPr lang="en-GB" sz="2800" dirty="0" smtClean="0"/>
              <a:t>Tim </a:t>
            </a:r>
            <a:r>
              <a:rPr lang="en-GB" sz="2800" dirty="0" err="1" smtClean="0"/>
              <a:t>Wicksteed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>
                <a:hlinkClick r:id="rId2"/>
              </a:rPr>
              <a:t>tim@twicecircled.com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    </a:t>
            </a:r>
            <a:r>
              <a:rPr lang="en-GB" sz="2800" dirty="0" smtClean="0">
                <a:hlinkClick r:id="rId3"/>
              </a:rPr>
              <a:t>@</a:t>
            </a:r>
            <a:r>
              <a:rPr lang="en-GB" sz="2800" dirty="0" err="1" smtClean="0">
                <a:hlinkClick r:id="rId3"/>
              </a:rPr>
              <a:t>twicecircled</a:t>
            </a:r>
            <a:endParaRPr lang="en-GB" sz="2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https://abs.twimg.com/a/1380095616/images/resources/twitter-bird-light-bg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19077" r="12970" b="19066"/>
          <a:stretch/>
        </p:blipFill>
        <p:spPr bwMode="auto">
          <a:xfrm>
            <a:off x="467544" y="3007537"/>
            <a:ext cx="5056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im\Desktop\tablet_1_frame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1500" r="5707" b="11615"/>
          <a:stretch/>
        </p:blipFill>
        <p:spPr bwMode="auto">
          <a:xfrm>
            <a:off x="3422550" y="3539480"/>
            <a:ext cx="5588000" cy="32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02" y="2542511"/>
            <a:ext cx="4078510" cy="9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294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Ionage - F2P Mistakes and Lessons</vt:lpstr>
      <vt:lpstr>1. Worried about the wrong audience</vt:lpstr>
      <vt:lpstr>2. Saw social integration as a liability instead of an opportunity</vt:lpstr>
      <vt:lpstr>3. Didn’t value my game highly enough</vt:lpstr>
      <vt:lpstr>4. Didn’t allow my free users to contribute</vt:lpstr>
      <vt:lpstr>Slides available at twicecircled.com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4 Mistakes and Lessons from an Indie Developer</dc:title>
  <dc:creator>Tim</dc:creator>
  <cp:lastModifiedBy>Tim</cp:lastModifiedBy>
  <cp:revision>13</cp:revision>
  <dcterms:created xsi:type="dcterms:W3CDTF">2013-09-25T16:10:43Z</dcterms:created>
  <dcterms:modified xsi:type="dcterms:W3CDTF">2013-10-08T11:08:08Z</dcterms:modified>
</cp:coreProperties>
</file>